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List Comprehensions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Frequently, we want to create a new list based on an old list.</a:t>
            </a:r>
          </a:p>
          <a:p>
            <a:r>
              <a:rPr lang="en-US" dirty="0"/>
              <a:t>You could use the Transform pattern that we learned previously, as shown here where we double each element of a list.</a:t>
            </a:r>
          </a:p>
          <a:p>
            <a:r>
              <a:rPr lang="en-US" dirty="0"/>
              <a:t>However, we will now learn a much more convenient way to do the same thing.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18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List Comprehension allows you to create a list from an old list using a FOR loop.</a:t>
            </a:r>
          </a:p>
          <a:p>
            <a:r>
              <a:rPr lang="en-US" dirty="0"/>
              <a:t>You can see the syntax here.</a:t>
            </a:r>
          </a:p>
          <a:p>
            <a:r>
              <a:rPr lang="en-US" dirty="0"/>
              <a:t>We begin by placing square brackets on either end of the expression.</a:t>
            </a:r>
          </a:p>
          <a:p>
            <a:r>
              <a:rPr lang="en-US" dirty="0"/>
              <a:t>Then, we'll put an expression followed by the "for item in </a:t>
            </a:r>
            <a:r>
              <a:rPr lang="en-US" dirty="0" err="1"/>
              <a:t>old_list</a:t>
            </a:r>
            <a:r>
              <a:rPr lang="en-US" dirty="0"/>
              <a:t>" syntax that we used with for loops.</a:t>
            </a:r>
          </a:p>
          <a:p>
            <a:r>
              <a:rPr lang="en-US" dirty="0"/>
              <a:t>Notice that we no longer use a colon.</a:t>
            </a:r>
          </a:p>
          <a:p>
            <a:r>
              <a:rPr lang="en-US" dirty="0"/>
              <a:t>Also notice that we no longer need the word append.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732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 FOR loop, you can put multiple statements inside the body of the loop.</a:t>
            </a:r>
          </a:p>
          <a:p>
            <a:r>
              <a:rPr lang="en-US" dirty="0"/>
              <a:t>With a comprehension, you can only put a single expression at the start of the comprehension.</a:t>
            </a:r>
          </a:p>
          <a:p>
            <a:r>
              <a:rPr lang="en-US" dirty="0"/>
              <a:t>This expression is the "element", which will be used to create the new list.</a:t>
            </a:r>
          </a:p>
          <a:p>
            <a:r>
              <a:rPr lang="en-US" dirty="0"/>
              <a:t>Notice how the element expression uses the iteration variable.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41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see a list comprehension to make a list of strings all lowercase.</a:t>
            </a:r>
          </a:p>
          <a:p>
            <a:r>
              <a:rPr lang="en-US" dirty="0"/>
              <a:t>Each word becomes lowercase, and placed into a new list.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03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a list comprehension is more convenient than a full FOR loop, you should remember they are not quite the same.</a:t>
            </a:r>
          </a:p>
          <a:p>
            <a:r>
              <a:rPr lang="en-US" dirty="0"/>
              <a:t>A &lt;code&gt;for&lt;/code&gt; loop has a body of statements, which means it can do more than one thing inside itself.</a:t>
            </a:r>
          </a:p>
          <a:p>
            <a:r>
              <a:rPr lang="en-US" dirty="0"/>
              <a:t>A List Comprehension only has a single expression, which means it cannot do more than one thing.</a:t>
            </a:r>
          </a:p>
          <a:p>
            <a:r>
              <a:rPr lang="en-US" dirty="0"/>
              <a:t>Further, the list comprehension can only have expressions, not perform statements like an assignment.</a:t>
            </a:r>
          </a:p>
          <a:p>
            <a:r>
              <a:rPr lang="en-US" dirty="0"/>
              <a:t>Consider the example below, where we are calculating a sum of a list of prices and also transforming the list of prices.</a:t>
            </a:r>
          </a:p>
          <a:p>
            <a:r>
              <a:rPr lang="en-US" dirty="0"/>
              <a:t>We cannot do the same thing with a List Comprehension, because it requires multiple actions, some of which are also statements!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19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There's one more thing to know about List Comprehensions: you can add an IF clause, to optionally filter items.</a:t>
            </a:r>
          </a:p>
          <a:p>
            <a:r>
              <a:rPr lang="en-US" dirty="0"/>
              <a:t>It may be a little strange to see the syntax, but the idea is pretty </a:t>
            </a:r>
            <a:r>
              <a:rPr lang="en-US" dirty="0" err="1"/>
              <a:t>straightfoward</a:t>
            </a:r>
            <a:r>
              <a:rPr lang="en-US" dirty="0"/>
              <a:t>.</a:t>
            </a:r>
          </a:p>
          <a:p>
            <a:r>
              <a:rPr lang="en-US" dirty="0"/>
              <a:t>Create a new list based on an old; when creating a new element, only keep that element if the conditional is true.</a:t>
            </a:r>
          </a:p>
          <a:p>
            <a:r>
              <a:rPr lang="en-US" dirty="0"/>
              <a:t>Note that in the example shown here, the resulting list will only be two elements long: the 5 is filtered out, because the old value is 5, and we only double the new value if the conditional was true.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13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List Comprehensions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4E5F74-AB0A-46F0-A22D-F1D3D8655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983">
        <p:fade/>
      </p:transition>
    </mc:Choice>
    <mc:Fallback>
      <p:transition spd="med" advTm="39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01A0-C1E0-4364-BF21-BFBC6A17F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a list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749E3A-79BA-43D7-89D9-73136A76B35E}"/>
              </a:ext>
            </a:extLst>
          </p:cNvPr>
          <p:cNvSpPr/>
          <p:nvPr/>
        </p:nvSpPr>
        <p:spPr>
          <a:xfrm>
            <a:off x="1142999" y="2444859"/>
            <a:ext cx="813902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old_list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new_list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[]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value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old_list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new_list</a:t>
            </a:r>
            <a:r>
              <a:rPr lang="en-US" sz="32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append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value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537834F-5A95-42FC-BB54-50474B91F5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21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376">
        <p:fade/>
      </p:transition>
    </mc:Choice>
    <mc:Fallback>
      <p:transition spd="med" advTm="18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CA24D-3BFA-48E1-89A6-0EFBBC2D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Comprehensions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209324-7F8E-468B-9A64-61151F03E926}"/>
              </a:ext>
            </a:extLst>
          </p:cNvPr>
          <p:cNvSpPr/>
          <p:nvPr/>
        </p:nvSpPr>
        <p:spPr>
          <a:xfrm>
            <a:off x="1454717" y="3503127"/>
            <a:ext cx="92063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new_list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value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value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old_list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42315FA-810B-41AF-8CB6-A0E9D58A8DCA}"/>
              </a:ext>
            </a:extLst>
          </p:cNvPr>
          <p:cNvSpPr/>
          <p:nvPr/>
        </p:nvSpPr>
        <p:spPr>
          <a:xfrm>
            <a:off x="3450566" y="2484408"/>
            <a:ext cx="1777042" cy="868392"/>
          </a:xfrm>
          <a:prstGeom prst="wedgeRoundRectCallou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Square brackets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92FB0465-831D-4BCF-BFB7-D7555A2FD462}"/>
              </a:ext>
            </a:extLst>
          </p:cNvPr>
          <p:cNvSpPr/>
          <p:nvPr/>
        </p:nvSpPr>
        <p:spPr>
          <a:xfrm>
            <a:off x="9241478" y="2484408"/>
            <a:ext cx="1777042" cy="868392"/>
          </a:xfrm>
          <a:prstGeom prst="wedgeRoundRectCallout">
            <a:avLst>
              <a:gd name="adj1" fmla="val 14118"/>
              <a:gd name="adj2" fmla="val 6846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Square brackets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FEA5E49C-32B2-4D82-8FC5-E15CF7754E6D}"/>
              </a:ext>
            </a:extLst>
          </p:cNvPr>
          <p:cNvSpPr/>
          <p:nvPr/>
        </p:nvSpPr>
        <p:spPr>
          <a:xfrm>
            <a:off x="5457501" y="2455653"/>
            <a:ext cx="1777042" cy="868392"/>
          </a:xfrm>
          <a:prstGeom prst="wedgeRoundRectCallout">
            <a:avLst>
              <a:gd name="adj1" fmla="val -10154"/>
              <a:gd name="adj2" fmla="val 6846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For keyword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ADACAD40-F999-4C33-9004-2C942287D52D}"/>
              </a:ext>
            </a:extLst>
          </p:cNvPr>
          <p:cNvSpPr/>
          <p:nvPr/>
        </p:nvSpPr>
        <p:spPr>
          <a:xfrm>
            <a:off x="7349489" y="2455653"/>
            <a:ext cx="1777042" cy="868392"/>
          </a:xfrm>
          <a:prstGeom prst="wedgeRoundRectCallout">
            <a:avLst>
              <a:gd name="adj1" fmla="val 2467"/>
              <a:gd name="adj2" fmla="val 7044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In keyword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7FAC13E4-C185-453D-8DDC-D651896C9B97}"/>
              </a:ext>
            </a:extLst>
          </p:cNvPr>
          <p:cNvSpPr/>
          <p:nvPr/>
        </p:nvSpPr>
        <p:spPr>
          <a:xfrm>
            <a:off x="3657600" y="4427016"/>
            <a:ext cx="1969554" cy="868392"/>
          </a:xfrm>
          <a:prstGeom prst="wedgeRoundRectCallout">
            <a:avLst>
              <a:gd name="adj1" fmla="val -4329"/>
              <a:gd name="adj2" fmla="val -9246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Element expression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2501F3CC-8B79-424E-AA54-4B90EFDD6FEA}"/>
              </a:ext>
            </a:extLst>
          </p:cNvPr>
          <p:cNvSpPr/>
          <p:nvPr/>
        </p:nvSpPr>
        <p:spPr>
          <a:xfrm>
            <a:off x="6080760" y="4427016"/>
            <a:ext cx="1969554" cy="868392"/>
          </a:xfrm>
          <a:prstGeom prst="wedgeRoundRectCallout">
            <a:avLst>
              <a:gd name="adj1" fmla="val -4329"/>
              <a:gd name="adj2" fmla="val -9246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Iteration variable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D7749FB6-E3B7-4CBF-B320-F739BE2E5555}"/>
              </a:ext>
            </a:extLst>
          </p:cNvPr>
          <p:cNvSpPr/>
          <p:nvPr/>
        </p:nvSpPr>
        <p:spPr>
          <a:xfrm>
            <a:off x="8503920" y="4427016"/>
            <a:ext cx="1969554" cy="868392"/>
          </a:xfrm>
          <a:prstGeom prst="wedgeRoundRectCallout">
            <a:avLst>
              <a:gd name="adj1" fmla="val -4329"/>
              <a:gd name="adj2" fmla="val -9246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List variable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3BC89B1-59F9-4130-AB8C-BDEA8ED6C0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1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968">
        <p:fade/>
      </p:transition>
    </mc:Choice>
    <mc:Fallback>
      <p:transition spd="med" advTm="329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8DB2D-194A-4A5A-9341-CD37FC8C0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Element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666DB9-FF8C-4A7E-BA4F-2683B41867A0}"/>
              </a:ext>
            </a:extLst>
          </p:cNvPr>
          <p:cNvSpPr/>
          <p:nvPr/>
        </p:nvSpPr>
        <p:spPr>
          <a:xfrm>
            <a:off x="1454717" y="3503127"/>
            <a:ext cx="92063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new_list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value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value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old_list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/>
          </a:p>
        </p:txBody>
      </p:sp>
      <p:sp>
        <p:nvSpPr>
          <p:cNvPr id="5" name="Arrow: Curved Down 4">
            <a:extLst>
              <a:ext uri="{FF2B5EF4-FFF2-40B4-BE49-F238E27FC236}">
                <a16:creationId xmlns:a16="http://schemas.microsoft.com/office/drawing/2014/main" id="{C3D40892-A870-4BF8-8EE2-FFB60BF1CC27}"/>
              </a:ext>
            </a:extLst>
          </p:cNvPr>
          <p:cNvSpPr/>
          <p:nvPr/>
        </p:nvSpPr>
        <p:spPr>
          <a:xfrm flipH="1" flipV="1">
            <a:off x="4917056" y="4026347"/>
            <a:ext cx="1880559" cy="424883"/>
          </a:xfrm>
          <a:prstGeom prst="curved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8F1652B-AAB8-486A-9DF3-41BD08B29801}"/>
              </a:ext>
            </a:extLst>
          </p:cNvPr>
          <p:cNvSpPr/>
          <p:nvPr/>
        </p:nvSpPr>
        <p:spPr>
          <a:xfrm>
            <a:off x="4485736" y="5210356"/>
            <a:ext cx="4330460" cy="1052422"/>
          </a:xfrm>
          <a:prstGeom prst="wedgeRoundRectCallout">
            <a:avLst>
              <a:gd name="adj1" fmla="val -19239"/>
              <a:gd name="adj2" fmla="val -8995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Element expression uses the Iteration variable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9DD3A30-FC26-4405-85C9-5F72B4FF26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289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213">
        <p:fade/>
      </p:transition>
    </mc:Choice>
    <mc:Fallback>
      <p:transition spd="med" advTm="242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F8BB2-958B-48E5-9F33-0DAF903A0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CB3E89-471E-4D6E-A3B4-4893EE4A8619}"/>
              </a:ext>
            </a:extLst>
          </p:cNvPr>
          <p:cNvSpPr/>
          <p:nvPr/>
        </p:nvSpPr>
        <p:spPr>
          <a:xfrm>
            <a:off x="1327749" y="3184433"/>
            <a:ext cx="95060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loud_words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"WHY"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"ARE"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"WE"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"SHOUTING"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word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lower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word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loud_words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8080"/>
                </a:solidFill>
                <a:latin typeface="Courier New" panose="02070309020205020404" pitchFamily="49" charset="0"/>
              </a:rPr>
              <a:t>'why'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urier New" panose="02070309020205020404" pitchFamily="49" charset="0"/>
              </a:rPr>
              <a:t>'are'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urier New" panose="02070309020205020404" pitchFamily="49" charset="0"/>
              </a:rPr>
              <a:t>'we'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urier New" panose="02070309020205020404" pitchFamily="49" charset="0"/>
              </a:rPr>
              <a:t>'shouting'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52FA708-4778-4DB6-BDF5-156FC79E3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99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018">
        <p:fade/>
      </p:transition>
    </mc:Choice>
    <mc:Fallback>
      <p:transition spd="med" advTm="130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9B005-FB46-4109-B7A1-480EC4658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E524D4-83C3-498E-8C5A-4FC6BA6B6EB8}"/>
              </a:ext>
            </a:extLst>
          </p:cNvPr>
          <p:cNvSpPr/>
          <p:nvPr/>
        </p:nvSpPr>
        <p:spPr>
          <a:xfrm>
            <a:off x="1143000" y="2190247"/>
            <a:ext cx="1041639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prices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40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50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30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adjusted_prices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total_price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price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prices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adjusted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price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.9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adjusted_prices</a:t>
            </a:r>
            <a:r>
              <a:rPr lang="en-US" sz="28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append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adjusted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total_price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total_price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adjusted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DE74F02F-29A2-406E-96A6-F2C12404832A}"/>
              </a:ext>
            </a:extLst>
          </p:cNvPr>
          <p:cNvSpPr/>
          <p:nvPr/>
        </p:nvSpPr>
        <p:spPr>
          <a:xfrm>
            <a:off x="2139352" y="5559754"/>
            <a:ext cx="3157268" cy="894977"/>
          </a:xfrm>
          <a:prstGeom prst="wedgeRoundRectCallout">
            <a:avLst>
              <a:gd name="adj1" fmla="val -14219"/>
              <a:gd name="adj2" fmla="val -7859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Assignments must be statements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617B5F8-0D91-4E10-8B77-5ED652D00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5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4948">
        <p:fade/>
      </p:transition>
    </mc:Choice>
    <mc:Fallback>
      <p:transition spd="med" advTm="549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27BAD-1035-4FC7-B6AE-72783C43E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Comprehensions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6D30E0-7C00-46A3-A444-5460543D429C}"/>
              </a:ext>
            </a:extLst>
          </p:cNvPr>
          <p:cNvSpPr/>
          <p:nvPr/>
        </p:nvSpPr>
        <p:spPr>
          <a:xfrm>
            <a:off x="1142999" y="2621802"/>
            <a:ext cx="969177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old_list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15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new_list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value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value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old_list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value 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&gt;=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new_list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C747A2A-916C-4E95-83CD-3AA4AE6CD130}"/>
              </a:ext>
            </a:extLst>
          </p:cNvPr>
          <p:cNvSpPr/>
          <p:nvPr/>
        </p:nvSpPr>
        <p:spPr>
          <a:xfrm>
            <a:off x="1708030" y="4848045"/>
            <a:ext cx="2104845" cy="776378"/>
          </a:xfrm>
          <a:prstGeom prst="wedgeRoundRectCallout">
            <a:avLst>
              <a:gd name="adj1" fmla="val 27528"/>
              <a:gd name="adj2" fmla="val -97500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[20, 30]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93234B4-2DBE-44C1-BDDA-298A8C354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35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1798">
        <p:fade/>
      </p:transition>
    </mc:Choice>
    <mc:Fallback>
      <p:transition spd="med" advTm="417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10496</TotalTime>
  <Words>720</Words>
  <Application>Microsoft Office PowerPoint</Application>
  <PresentationFormat>Widescreen</PresentationFormat>
  <Paragraphs>71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Corbel</vt:lpstr>
      <vt:lpstr>Courier New</vt:lpstr>
      <vt:lpstr>Basis</vt:lpstr>
      <vt:lpstr>List Comprehensions</vt:lpstr>
      <vt:lpstr>Transforming a list</vt:lpstr>
      <vt:lpstr>List Comprehensions</vt:lpstr>
      <vt:lpstr>The Element</vt:lpstr>
      <vt:lpstr>Examples</vt:lpstr>
      <vt:lpstr>Drawbacks</vt:lpstr>
      <vt:lpstr>Filtering Comprehensions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336</cp:revision>
  <dcterms:created xsi:type="dcterms:W3CDTF">2017-06-09T19:25:05Z</dcterms:created>
  <dcterms:modified xsi:type="dcterms:W3CDTF">2017-09-23T19:35:51Z</dcterms:modified>
</cp:coreProperties>
</file>